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Exo 2"/>
      <p:regular r:id="rId27"/>
      <p:bold r:id="rId28"/>
      <p:italic r:id="rId29"/>
      <p:boldItalic r:id="rId30"/>
    </p:embeddedFont>
    <p:embeddedFont>
      <p:font typeface="Source Sans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397">
          <p15:clr>
            <a:srgbClr val="9AA0A6"/>
          </p15:clr>
        </p15:guide>
        <p15:guide id="3" orient="horz" pos="2843">
          <p15:clr>
            <a:srgbClr val="9AA0A6"/>
          </p15:clr>
        </p15:guide>
        <p15:guide id="4" pos="53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397" orient="horz"/>
        <p:guide pos="2843" orient="horz"/>
        <p:guide pos="5306"/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Exo2-bold.fntdata"/><Relationship Id="rId27" Type="http://schemas.openxmlformats.org/officeDocument/2006/relationships/font" Target="fonts/Exo2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xo2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regular.fntdata"/><Relationship Id="rId30" Type="http://schemas.openxmlformats.org/officeDocument/2006/relationships/font" Target="fonts/Exo2-boldItalic.fntdata"/><Relationship Id="rId11" Type="http://schemas.openxmlformats.org/officeDocument/2006/relationships/slide" Target="slides/slide6.xml"/><Relationship Id="rId33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1e1c7595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1e1c7595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7cbc9ca47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7cbc9ca47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cbc9ca4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7cbc9ca4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cbc9ca47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cbc9ca4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cbc9ca47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cbc9ca47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7cbc9ca4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7cbc9ca4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e1c7595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e1c7595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1f09dd8c0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1f09dd8c0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1e1c7595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1e1c7595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cbc9ca47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7cbc9ca47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1e1c7595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1e1c7595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1e1c75955_0_15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1e1c75955_0_15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cbc9ca47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cbc9ca47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cbc9ca47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cbc9ca47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cbc9ca47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cbc9ca47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cbc9ca4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7cbc9ca4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643" y="-122980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995593" y="37180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4192107" y="1092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1293607" y="42408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2826600" y="2755825"/>
            <a:ext cx="174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870250" y="3372519"/>
            <a:ext cx="16581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2" type="title"/>
          </p:nvPr>
        </p:nvSpPr>
        <p:spPr>
          <a:xfrm>
            <a:off x="4572001" y="2755825"/>
            <a:ext cx="174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4615650" y="3372519"/>
            <a:ext cx="16581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4" type="title"/>
          </p:nvPr>
        </p:nvSpPr>
        <p:spPr>
          <a:xfrm>
            <a:off x="1081200" y="2755827"/>
            <a:ext cx="174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1124850" y="3372519"/>
            <a:ext cx="16581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6" type="title"/>
          </p:nvPr>
        </p:nvSpPr>
        <p:spPr>
          <a:xfrm>
            <a:off x="6317401" y="2755827"/>
            <a:ext cx="1745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6361051" y="3372519"/>
            <a:ext cx="16581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8" type="title"/>
          </p:nvPr>
        </p:nvSpPr>
        <p:spPr>
          <a:xfrm>
            <a:off x="1429800" y="1618900"/>
            <a:ext cx="1048200" cy="1048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hasCustomPrompt="1" idx="9" type="title"/>
          </p:nvPr>
        </p:nvSpPr>
        <p:spPr>
          <a:xfrm>
            <a:off x="4920600" y="1618900"/>
            <a:ext cx="1048200" cy="10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3175200" y="1618900"/>
            <a:ext cx="1048200" cy="104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4" type="title"/>
          </p:nvPr>
        </p:nvSpPr>
        <p:spPr>
          <a:xfrm>
            <a:off x="6666000" y="1618900"/>
            <a:ext cx="1048200" cy="1048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2391900" y="35551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956450" y="211753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948600" y="1843250"/>
            <a:ext cx="36201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67101" y="-224552"/>
            <a:ext cx="881600" cy="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2" type="title"/>
          </p:nvPr>
        </p:nvSpPr>
        <p:spPr>
          <a:xfrm>
            <a:off x="2026913" y="3068225"/>
            <a:ext cx="2360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title"/>
          </p:nvPr>
        </p:nvSpPr>
        <p:spPr>
          <a:xfrm>
            <a:off x="4756675" y="3068225"/>
            <a:ext cx="2360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17"/>
          <p:cNvSpPr txBox="1"/>
          <p:nvPr>
            <p:ph idx="4" type="subTitle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2" type="title"/>
          </p:nvPr>
        </p:nvSpPr>
        <p:spPr>
          <a:xfrm>
            <a:off x="937700" y="289401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937700" y="331974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3" type="title"/>
          </p:nvPr>
        </p:nvSpPr>
        <p:spPr>
          <a:xfrm>
            <a:off x="3484419" y="289401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8"/>
          <p:cNvSpPr txBox="1"/>
          <p:nvPr>
            <p:ph idx="4" type="subTitle"/>
          </p:nvPr>
        </p:nvSpPr>
        <p:spPr>
          <a:xfrm>
            <a:off x="3484421" y="331974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5" type="title"/>
          </p:nvPr>
        </p:nvSpPr>
        <p:spPr>
          <a:xfrm>
            <a:off x="6031146" y="289401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8"/>
          <p:cNvSpPr txBox="1"/>
          <p:nvPr>
            <p:ph idx="6" type="subTitle"/>
          </p:nvPr>
        </p:nvSpPr>
        <p:spPr>
          <a:xfrm>
            <a:off x="6031149" y="331974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893" y="6299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225" y="4119538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2424850" y="20523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3" type="title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19"/>
          <p:cNvSpPr txBox="1"/>
          <p:nvPr>
            <p:ph idx="4" type="subTitle"/>
          </p:nvPr>
        </p:nvSpPr>
        <p:spPr>
          <a:xfrm>
            <a:off x="4740954" y="20523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5" type="title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19"/>
          <p:cNvSpPr txBox="1"/>
          <p:nvPr>
            <p:ph idx="6" type="subTitle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7" type="title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19"/>
          <p:cNvSpPr txBox="1"/>
          <p:nvPr>
            <p:ph idx="8" type="subTitle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87250" y="-513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028" y="766268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2" type="title"/>
          </p:nvPr>
        </p:nvSpPr>
        <p:spPr>
          <a:xfrm>
            <a:off x="1101175" y="17590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3" type="title"/>
          </p:nvPr>
        </p:nvSpPr>
        <p:spPr>
          <a:xfrm>
            <a:off x="3578948" y="17590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0"/>
          <p:cNvSpPr txBox="1"/>
          <p:nvPr>
            <p:ph idx="4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5" type="title"/>
          </p:nvPr>
        </p:nvSpPr>
        <p:spPr>
          <a:xfrm>
            <a:off x="1101175" y="34210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0"/>
          <p:cNvSpPr txBox="1"/>
          <p:nvPr>
            <p:ph idx="6" type="subTitle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7" type="title"/>
          </p:nvPr>
        </p:nvSpPr>
        <p:spPr>
          <a:xfrm>
            <a:off x="3578948" y="34210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0"/>
          <p:cNvSpPr txBox="1"/>
          <p:nvPr>
            <p:ph idx="8" type="subTitle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9" type="title"/>
          </p:nvPr>
        </p:nvSpPr>
        <p:spPr>
          <a:xfrm>
            <a:off x="6056727" y="17590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2" name="Google Shape;132;p20"/>
          <p:cNvSpPr txBox="1"/>
          <p:nvPr>
            <p:ph idx="13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4" type="title"/>
          </p:nvPr>
        </p:nvSpPr>
        <p:spPr>
          <a:xfrm>
            <a:off x="6056727" y="34210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20"/>
          <p:cNvSpPr txBox="1"/>
          <p:nvPr>
            <p:ph idx="15" type="subTitle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7522" y="124054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9999">
            <a:off x="8408000" y="560963"/>
            <a:ext cx="1453149" cy="15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81628" y="235326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7225" y="4257963"/>
            <a:ext cx="1453150" cy="15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2283375"/>
            <a:ext cx="47664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74750" y="1062175"/>
            <a:ext cx="1056900" cy="10611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824900" y="3367907"/>
            <a:ext cx="2556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872400" y="1889788"/>
            <a:ext cx="3143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872400" y="2724513"/>
            <a:ext cx="31434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" name="Google Shape;14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28450" y="410691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84241" y="-9086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732" y="3755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306218" y="174106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5425" y="39171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34443" y="-10570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9932" y="36290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56243" y="-949744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86675">
            <a:off x="4339025" y="4452112"/>
            <a:ext cx="2401600" cy="248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318" y="-407682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40943" y="435578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175" y="434852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56743" y="-246177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ctrTitle"/>
          </p:nvPr>
        </p:nvSpPr>
        <p:spPr>
          <a:xfrm>
            <a:off x="1717450" y="692400"/>
            <a:ext cx="5709000" cy="11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1717450" y="1860900"/>
            <a:ext cx="5709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4" name="Google Shape;164;p25"/>
          <p:cNvSpPr txBox="1"/>
          <p:nvPr>
            <p:ph idx="2" type="subTitle"/>
          </p:nvPr>
        </p:nvSpPr>
        <p:spPr>
          <a:xfrm>
            <a:off x="1717450" y="2198646"/>
            <a:ext cx="5709000" cy="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25"/>
          <p:cNvSpPr txBox="1"/>
          <p:nvPr>
            <p:ph idx="3" type="subTitle"/>
          </p:nvPr>
        </p:nvSpPr>
        <p:spPr>
          <a:xfrm>
            <a:off x="2264625" y="4157701"/>
            <a:ext cx="4614900" cy="2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55103" y="1793275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48225" y="-797887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171443" y="28658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8481882" y="236518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258209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264625" y="3611700"/>
            <a:ext cx="461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</a:t>
            </a: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3291" y="42363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712575" y="3636287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4332" y="-11097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118" y="19200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3" y="-1175107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MAIN_POINT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843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8057" y="2624756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1727225" y="2923550"/>
            <a:ext cx="2637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4778576" y="2923550"/>
            <a:ext cx="2638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4778581" y="3334975"/>
            <a:ext cx="26382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727403" y="3334975"/>
            <a:ext cx="26379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73343" y="43702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528" y="-1226557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8222350" y="-513163"/>
            <a:ext cx="2401600" cy="2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48243" y="30882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5639" y="29235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388" y="1859925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782" y="2002431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15055" y="45633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8757" y="-260302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19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2265600" y="3187900"/>
            <a:ext cx="4635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1381425" y="1307100"/>
            <a:ext cx="6381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3225" y="37013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75" y="3161063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32" y="-284950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1118" y="1138593"/>
            <a:ext cx="759800" cy="16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6722" y="1198393"/>
            <a:ext cx="759800" cy="16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244200" y="1204009"/>
            <a:ext cx="3802500" cy="18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4244200" y="3130991"/>
            <a:ext cx="3802500" cy="8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95500" y="-926950"/>
            <a:ext cx="2181547" cy="1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720000" y="3184500"/>
            <a:ext cx="39474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"/>
              <a:buNone/>
              <a:defRPr b="1" sz="3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gif"/><Relationship Id="rId4" Type="http://schemas.openxmlformats.org/officeDocument/2006/relationships/image" Target="../media/image33.gif"/><Relationship Id="rId5" Type="http://schemas.openxmlformats.org/officeDocument/2006/relationships/image" Target="../media/image30.png"/><Relationship Id="rId6" Type="http://schemas.openxmlformats.org/officeDocument/2006/relationships/image" Target="../media/image35.gif"/><Relationship Id="rId7" Type="http://schemas.openxmlformats.org/officeDocument/2006/relationships/image" Target="../media/image34.png"/><Relationship Id="rId8" Type="http://schemas.openxmlformats.org/officeDocument/2006/relationships/image" Target="../media/image3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hreejs.org/docs/#api/en/objects/Points" TargetMode="External"/><Relationship Id="rId4" Type="http://schemas.openxmlformats.org/officeDocument/2006/relationships/hyperlink" Target="https://threejs.org/docs/#api/en/objects/Sprite" TargetMode="External"/><Relationship Id="rId9" Type="http://schemas.openxmlformats.org/officeDocument/2006/relationships/hyperlink" Target="https://discourse.threejs.org/t/what-is-the-difference-between-sprite-and-points/41703" TargetMode="External"/><Relationship Id="rId5" Type="http://schemas.openxmlformats.org/officeDocument/2006/relationships/hyperlink" Target="https://threejs.org/docs/#api/en/materials/SpriteMaterial" TargetMode="External"/><Relationship Id="rId6" Type="http://schemas.openxmlformats.org/officeDocument/2006/relationships/hyperlink" Target="https://threejs.org/docs/#api/en/materials/PointsMaterial" TargetMode="External"/><Relationship Id="rId7" Type="http://schemas.openxmlformats.org/officeDocument/2006/relationships/hyperlink" Target="https://sites.google.com/site/threejstuts/home/particles" TargetMode="External"/><Relationship Id="rId8" Type="http://schemas.openxmlformats.org/officeDocument/2006/relationships/hyperlink" Target="https://sites.google.com/site/threejstuts/home/particles" TargetMode="External"/><Relationship Id="rId11" Type="http://schemas.openxmlformats.org/officeDocument/2006/relationships/image" Target="../media/image5.png"/><Relationship Id="rId10" Type="http://schemas.openxmlformats.org/officeDocument/2006/relationships/hyperlink" Target="https://www.youtube.com/watch?v=pGO1Hm-JB90&amp;ab_channel=Genk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ctrTitle"/>
          </p:nvPr>
        </p:nvSpPr>
        <p:spPr>
          <a:xfrm>
            <a:off x="778275" y="2229900"/>
            <a:ext cx="6227100" cy="17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&amp; Sprites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Three.js</a:t>
            </a:r>
            <a:endParaRPr/>
          </a:p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778275" y="3919275"/>
            <a:ext cx="4362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Jolly Ranger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775" y="1703750"/>
            <a:ext cx="2181547" cy="192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750" y="4154775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441775"/>
            <a:ext cx="1453150" cy="15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9282" y="-1775750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2" type="title"/>
          </p:nvPr>
        </p:nvSpPr>
        <p:spPr>
          <a:xfrm>
            <a:off x="1346225" y="1094750"/>
            <a:ext cx="2637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Points</a:t>
            </a:r>
            <a:endParaRPr sz="3400"/>
          </a:p>
        </p:txBody>
      </p:sp>
      <p:sp>
        <p:nvSpPr>
          <p:cNvPr id="297" name="Google Shape;297;p37"/>
          <p:cNvSpPr txBox="1"/>
          <p:nvPr>
            <p:ph idx="3" type="title"/>
          </p:nvPr>
        </p:nvSpPr>
        <p:spPr>
          <a:xfrm>
            <a:off x="5083376" y="1094750"/>
            <a:ext cx="2638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Sprites</a:t>
            </a:r>
            <a:endParaRPr sz="3400"/>
          </a:p>
        </p:txBody>
      </p:sp>
      <p:sp>
        <p:nvSpPr>
          <p:cNvPr id="298" name="Google Shape;298;p37"/>
          <p:cNvSpPr txBox="1"/>
          <p:nvPr>
            <p:ph idx="1" type="subTitle"/>
          </p:nvPr>
        </p:nvSpPr>
        <p:spPr>
          <a:xfrm>
            <a:off x="5083381" y="1810975"/>
            <a:ext cx="2638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suited at creating ‘particles’ at a </a:t>
            </a:r>
            <a:r>
              <a:rPr lang="en"/>
              <a:t>smaller</a:t>
            </a:r>
            <a:r>
              <a:rPr lang="en"/>
              <a:t> scale that need more individual control.</a:t>
            </a:r>
            <a:endParaRPr/>
          </a:p>
        </p:txBody>
      </p:sp>
      <p:sp>
        <p:nvSpPr>
          <p:cNvPr id="299" name="Google Shape;299;p37"/>
          <p:cNvSpPr txBox="1"/>
          <p:nvPr>
            <p:ph idx="4" type="subTitle"/>
          </p:nvPr>
        </p:nvSpPr>
        <p:spPr>
          <a:xfrm>
            <a:off x="1258853" y="1815900"/>
            <a:ext cx="2637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suited at creating  complex geometry/patterns and large amount of particle.</a:t>
            </a:r>
            <a:endParaRPr/>
          </a:p>
        </p:txBody>
      </p:sp>
      <p:sp>
        <p:nvSpPr>
          <p:cNvPr id="300" name="Google Shape;300;p37"/>
          <p:cNvSpPr txBox="1"/>
          <p:nvPr>
            <p:ph idx="1" type="subTitle"/>
          </p:nvPr>
        </p:nvSpPr>
        <p:spPr>
          <a:xfrm>
            <a:off x="5045194" y="2647200"/>
            <a:ext cx="2638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sprites are their own </a:t>
            </a:r>
            <a:r>
              <a:rPr lang="en"/>
              <a:t>separate</a:t>
            </a:r>
            <a:r>
              <a:rPr lang="en"/>
              <a:t> objects.</a:t>
            </a:r>
            <a:endParaRPr/>
          </a:p>
        </p:txBody>
      </p:sp>
      <p:sp>
        <p:nvSpPr>
          <p:cNvPr id="301" name="Google Shape;301;p37"/>
          <p:cNvSpPr txBox="1"/>
          <p:nvPr>
            <p:ph idx="4" type="subTitle"/>
          </p:nvPr>
        </p:nvSpPr>
        <p:spPr>
          <a:xfrm>
            <a:off x="1308215" y="2647200"/>
            <a:ext cx="2637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points belongs to a geometry that it has been assigned as.</a:t>
            </a:r>
            <a:endParaRPr/>
          </a:p>
        </p:txBody>
      </p:sp>
      <p:sp>
        <p:nvSpPr>
          <p:cNvPr id="302" name="Google Shape;302;p37"/>
          <p:cNvSpPr txBox="1"/>
          <p:nvPr>
            <p:ph idx="1" type="subTitle"/>
          </p:nvPr>
        </p:nvSpPr>
        <p:spPr>
          <a:xfrm>
            <a:off x="5052144" y="3416475"/>
            <a:ext cx="2638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 are based on Planes.</a:t>
            </a:r>
            <a:endParaRPr/>
          </a:p>
        </p:txBody>
      </p:sp>
      <p:sp>
        <p:nvSpPr>
          <p:cNvPr id="303" name="Google Shape;303;p37"/>
          <p:cNvSpPr txBox="1"/>
          <p:nvPr>
            <p:ph idx="4" type="subTitle"/>
          </p:nvPr>
        </p:nvSpPr>
        <p:spPr>
          <a:xfrm>
            <a:off x="1315165" y="3416475"/>
            <a:ext cx="2637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are just vertices rendered as s</a:t>
            </a:r>
            <a:r>
              <a:rPr lang="en"/>
              <a:t>quares which are not automatically sorted by depth in render order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idx="2" type="title"/>
          </p:nvPr>
        </p:nvSpPr>
        <p:spPr>
          <a:xfrm>
            <a:off x="1346225" y="1094750"/>
            <a:ext cx="2637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Points</a:t>
            </a:r>
            <a:endParaRPr sz="3400"/>
          </a:p>
        </p:txBody>
      </p:sp>
      <p:sp>
        <p:nvSpPr>
          <p:cNvPr id="309" name="Google Shape;309;p38"/>
          <p:cNvSpPr txBox="1"/>
          <p:nvPr>
            <p:ph idx="3" type="title"/>
          </p:nvPr>
        </p:nvSpPr>
        <p:spPr>
          <a:xfrm>
            <a:off x="5083376" y="1094750"/>
            <a:ext cx="2638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Sprites</a:t>
            </a:r>
            <a:endParaRPr sz="3400"/>
          </a:p>
        </p:txBody>
      </p:sp>
      <p:sp>
        <p:nvSpPr>
          <p:cNvPr id="310" name="Google Shape;31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50" y="1730675"/>
            <a:ext cx="2517125" cy="11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375" y="1730675"/>
            <a:ext cx="2375999" cy="1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775" y="3119350"/>
            <a:ext cx="1022505" cy="102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9725" y="3120100"/>
            <a:ext cx="1382225" cy="10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525" y="3043850"/>
            <a:ext cx="1768825" cy="1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8725" y="3043150"/>
            <a:ext cx="1163424" cy="11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720000" y="2664375"/>
            <a:ext cx="47664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Example</a:t>
            </a:r>
            <a:endParaRPr/>
          </a:p>
        </p:txBody>
      </p:sp>
      <p:sp>
        <p:nvSpPr>
          <p:cNvPr id="322" name="Google Shape;322;p39"/>
          <p:cNvSpPr txBox="1"/>
          <p:nvPr>
            <p:ph idx="2" type="title"/>
          </p:nvPr>
        </p:nvSpPr>
        <p:spPr>
          <a:xfrm>
            <a:off x="2574750" y="1443175"/>
            <a:ext cx="1056900" cy="1061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796200" y="634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</a:t>
            </a:r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550" y="3460650"/>
            <a:ext cx="2827725" cy="24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938" y="44517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37263">
            <a:off x="8088937" y="1977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825" y="1207450"/>
            <a:ext cx="5587182" cy="36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796200" y="634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550" y="3460650"/>
            <a:ext cx="2827725" cy="24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938" y="44517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537263">
            <a:off x="8088937" y="19770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3400" y="1251500"/>
            <a:ext cx="6004576" cy="37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720000" y="2664375"/>
            <a:ext cx="47664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8" name="Google Shape;348;p42"/>
          <p:cNvSpPr txBox="1"/>
          <p:nvPr>
            <p:ph idx="2" type="title"/>
          </p:nvPr>
        </p:nvSpPr>
        <p:spPr>
          <a:xfrm>
            <a:off x="2574750" y="1443175"/>
            <a:ext cx="1056900" cy="1061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720000" y="902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56" name="Google Shape;356;p43"/>
          <p:cNvSpPr txBox="1"/>
          <p:nvPr>
            <p:ph idx="4294967295" type="subTitle"/>
          </p:nvPr>
        </p:nvSpPr>
        <p:spPr>
          <a:xfrm>
            <a:off x="740125" y="1595950"/>
            <a:ext cx="6101700" cy="26394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https://threejs.org/docs/#api/en/objects/Points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https://threejs.org/docs/#api/en/objects/Sprite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https://threejs.org/docs/#api/en/materials/SpriteMaterial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https://threejs.org/docs/#api/en/materials/PointsMaterial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https://sites.google.com/site/threejstuts/home/particle</a:t>
            </a:r>
            <a:r>
              <a:rPr lang="en" sz="1000" u="sng">
                <a:solidFill>
                  <a:schemeClr val="hlink"/>
                </a:solidFill>
                <a:hlinkClick r:id="rId8"/>
              </a:rPr>
              <a:t>s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https://discourse.threejs.org/t/what-is-the-difference-between-sprite-and-points/41703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https://www.youtube.com/watch?v=pGO1Hm-JB90&amp;ab_channel=Genka</a:t>
            </a:r>
            <a:endParaRPr sz="1000"/>
          </a:p>
          <a:p>
            <a:pPr indent="-120650" lvl="0" marL="1143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t/>
            </a:r>
            <a:endParaRPr sz="1000"/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6938116" y="-743650"/>
            <a:ext cx="3479501" cy="34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2444134" y="3816675"/>
            <a:ext cx="3479501" cy="347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ctrTitle"/>
          </p:nvPr>
        </p:nvSpPr>
        <p:spPr>
          <a:xfrm>
            <a:off x="1717450" y="1835400"/>
            <a:ext cx="5709000" cy="11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64" name="Google Shape;364;p44"/>
          <p:cNvSpPr txBox="1"/>
          <p:nvPr>
            <p:ph idx="1" type="subTitle"/>
          </p:nvPr>
        </p:nvSpPr>
        <p:spPr>
          <a:xfrm>
            <a:off x="1717450" y="3003900"/>
            <a:ext cx="5709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65" name="Google Shape;365;p44"/>
          <p:cNvSpPr/>
          <p:nvPr/>
        </p:nvSpPr>
        <p:spPr>
          <a:xfrm>
            <a:off x="2405375" y="3528350"/>
            <a:ext cx="4249200" cy="66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2455575" y="1348600"/>
            <a:ext cx="668700" cy="6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</a:t>
            </a:r>
            <a:r>
              <a:rPr lang="en" sz="2400"/>
              <a:t>1</a:t>
            </a:r>
            <a:endParaRPr sz="2400"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1" y="55746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475" y="-1797400"/>
            <a:ext cx="36576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8" type="title"/>
          </p:nvPr>
        </p:nvSpPr>
        <p:spPr>
          <a:xfrm>
            <a:off x="2455575" y="2110600"/>
            <a:ext cx="668700" cy="668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</a:t>
            </a:r>
            <a:endParaRPr sz="2400"/>
          </a:p>
        </p:txBody>
      </p:sp>
      <p:sp>
        <p:nvSpPr>
          <p:cNvPr id="204" name="Google Shape;204;p29"/>
          <p:cNvSpPr txBox="1"/>
          <p:nvPr>
            <p:ph idx="8" type="title"/>
          </p:nvPr>
        </p:nvSpPr>
        <p:spPr>
          <a:xfrm>
            <a:off x="2455575" y="2872600"/>
            <a:ext cx="668700" cy="668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endParaRPr sz="2400"/>
          </a:p>
        </p:txBody>
      </p:sp>
      <p:sp>
        <p:nvSpPr>
          <p:cNvPr id="205" name="Google Shape;205;p29"/>
          <p:cNvSpPr txBox="1"/>
          <p:nvPr>
            <p:ph idx="8" type="title"/>
          </p:nvPr>
        </p:nvSpPr>
        <p:spPr>
          <a:xfrm>
            <a:off x="2455575" y="3634600"/>
            <a:ext cx="668700" cy="668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04</a:t>
            </a:r>
            <a:endParaRPr sz="2400"/>
          </a:p>
        </p:txBody>
      </p:sp>
      <p:sp>
        <p:nvSpPr>
          <p:cNvPr id="206" name="Google Shape;206;p29"/>
          <p:cNvSpPr txBox="1"/>
          <p:nvPr/>
        </p:nvSpPr>
        <p:spPr>
          <a:xfrm>
            <a:off x="3200475" y="1374425"/>
            <a:ext cx="3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Shafina Chaerunisa</a:t>
            </a:r>
            <a:endParaRPr b="1"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3200475" y="1679225"/>
            <a:ext cx="39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5025201129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3200475" y="2136425"/>
            <a:ext cx="3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Denta Bramasta Hidayat</a:t>
            </a:r>
            <a:endParaRPr b="1"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3200475" y="2441225"/>
            <a:ext cx="39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5025201116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200475" y="2898425"/>
            <a:ext cx="3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Selomita Zhafiirah</a:t>
            </a:r>
            <a:endParaRPr b="1"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3200475" y="3203225"/>
            <a:ext cx="39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5025201120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200475" y="3660425"/>
            <a:ext cx="399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Muhammad Fatih Akbar</a:t>
            </a:r>
            <a:endParaRPr b="1"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3200475" y="3965225"/>
            <a:ext cx="399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5025201117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9" name="Google Shape;219;p30"/>
          <p:cNvSpPr txBox="1"/>
          <p:nvPr>
            <p:ph type="title"/>
          </p:nvPr>
        </p:nvSpPr>
        <p:spPr>
          <a:xfrm>
            <a:off x="2826600" y="2908225"/>
            <a:ext cx="174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</a:t>
            </a:r>
            <a:endParaRPr/>
          </a:p>
        </p:txBody>
      </p:sp>
      <p:sp>
        <p:nvSpPr>
          <p:cNvPr id="220" name="Google Shape;220;p30"/>
          <p:cNvSpPr txBox="1"/>
          <p:nvPr>
            <p:ph idx="2" type="title"/>
          </p:nvPr>
        </p:nvSpPr>
        <p:spPr>
          <a:xfrm>
            <a:off x="4572000" y="2908225"/>
            <a:ext cx="17454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Example</a:t>
            </a:r>
            <a:endParaRPr/>
          </a:p>
        </p:txBody>
      </p:sp>
      <p:sp>
        <p:nvSpPr>
          <p:cNvPr id="221" name="Google Shape;221;p30"/>
          <p:cNvSpPr txBox="1"/>
          <p:nvPr>
            <p:ph idx="4" type="title"/>
          </p:nvPr>
        </p:nvSpPr>
        <p:spPr>
          <a:xfrm>
            <a:off x="1081200" y="2908227"/>
            <a:ext cx="174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  <p:sp>
        <p:nvSpPr>
          <p:cNvPr id="222" name="Google Shape;222;p30"/>
          <p:cNvSpPr txBox="1"/>
          <p:nvPr>
            <p:ph idx="6" type="title"/>
          </p:nvPr>
        </p:nvSpPr>
        <p:spPr>
          <a:xfrm>
            <a:off x="6317401" y="2908227"/>
            <a:ext cx="1745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3" name="Google Shape;223;p30"/>
          <p:cNvSpPr txBox="1"/>
          <p:nvPr>
            <p:ph idx="9" type="title"/>
          </p:nvPr>
        </p:nvSpPr>
        <p:spPr>
          <a:xfrm>
            <a:off x="4920600" y="1771300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" name="Google Shape;224;p30"/>
          <p:cNvSpPr txBox="1"/>
          <p:nvPr>
            <p:ph idx="8" type="title"/>
          </p:nvPr>
        </p:nvSpPr>
        <p:spPr>
          <a:xfrm>
            <a:off x="1429800" y="1771300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5" name="Google Shape;225;p30"/>
          <p:cNvSpPr txBox="1"/>
          <p:nvPr>
            <p:ph idx="13" type="title"/>
          </p:nvPr>
        </p:nvSpPr>
        <p:spPr>
          <a:xfrm>
            <a:off x="3175200" y="1771300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6" name="Google Shape;226;p30"/>
          <p:cNvSpPr txBox="1"/>
          <p:nvPr>
            <p:ph idx="14" type="title"/>
          </p:nvPr>
        </p:nvSpPr>
        <p:spPr>
          <a:xfrm>
            <a:off x="6666000" y="1771300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4481" y="557468"/>
            <a:ext cx="1169375" cy="11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2975" y="4217272"/>
            <a:ext cx="2244489" cy="20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67475" y="-1797400"/>
            <a:ext cx="3657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720000" y="2664375"/>
            <a:ext cx="47664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  <p:sp>
        <p:nvSpPr>
          <p:cNvPr id="235" name="Google Shape;235;p31"/>
          <p:cNvSpPr txBox="1"/>
          <p:nvPr>
            <p:ph idx="2" type="title"/>
          </p:nvPr>
        </p:nvSpPr>
        <p:spPr>
          <a:xfrm>
            <a:off x="2574750" y="1443175"/>
            <a:ext cx="1056900" cy="10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THREE.Points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948600" y="1843250"/>
            <a:ext cx="4284900" cy="14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Formerly known as PointsCloud, is a class for displaying points. The points are rendered by the WebGLRenderer using </a:t>
            </a:r>
            <a:r>
              <a:rPr b="1" lang="en">
                <a:solidFill>
                  <a:schemeClr val="dk1"/>
                </a:solidFill>
              </a:rPr>
              <a:t>gl.POINTS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Points are typically used for geometry or renders that requires a lot of Particles.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288" y="39467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7263">
            <a:off x="8124400" y="64135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1046725" y="3791425"/>
            <a:ext cx="4367100" cy="400200"/>
          </a:xfrm>
          <a:prstGeom prst="rect">
            <a:avLst/>
          </a:prstGeom>
          <a:solidFill>
            <a:srgbClr val="5F819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Points( geometry : </a:t>
            </a:r>
            <a:r>
              <a:rPr lang="en">
                <a:solidFill>
                  <a:srgbClr val="B3C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BufferGeometry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material : </a:t>
            </a:r>
            <a:r>
              <a:rPr lang="en">
                <a:solidFill>
                  <a:srgbClr val="B3C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Material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970525" y="3391225"/>
            <a:ext cx="39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Constructor:</a:t>
            </a:r>
            <a:endParaRPr b="1"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750" y="1812987"/>
            <a:ext cx="3482925" cy="15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PointsMaterial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948600" y="1843250"/>
            <a:ext cx="4284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Formerly known as PointsCloudMaterial, it is the default material used by THREE.Points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288" y="39467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7263">
            <a:off x="8124400" y="64135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1046725" y="2862550"/>
            <a:ext cx="2967000" cy="400200"/>
          </a:xfrm>
          <a:prstGeom prst="rect">
            <a:avLst/>
          </a:prstGeom>
          <a:solidFill>
            <a:srgbClr val="5F819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PointsMaterial( parameters : </a:t>
            </a:r>
            <a:r>
              <a:rPr lang="en">
                <a:solidFill>
                  <a:srgbClr val="B3C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970525" y="2462350"/>
            <a:ext cx="39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Constructor:</a:t>
            </a:r>
            <a:endParaRPr b="1"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948600" y="3367250"/>
            <a:ext cx="42849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 it is a part of the </a:t>
            </a:r>
            <a:r>
              <a:rPr b="1" lang="en">
                <a:solidFill>
                  <a:schemeClr val="dk1"/>
                </a:solidFill>
              </a:rPr>
              <a:t>Material</a:t>
            </a:r>
            <a:r>
              <a:rPr lang="en">
                <a:solidFill>
                  <a:schemeClr val="dk1"/>
                </a:solidFill>
              </a:rPr>
              <a:t> class, its parameters can have the same properties like most of the other materials in Three.js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925" y="1550375"/>
            <a:ext cx="2761147" cy="20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THREE.Sprites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948600" y="1767050"/>
            <a:ext cx="4284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sprite is a plane that always faces towards the camera, generally with a partially transparent texture applied. Since a sprite itself is part of </a:t>
            </a:r>
            <a:r>
              <a:rPr b="1" lang="en">
                <a:solidFill>
                  <a:schemeClr val="dk1"/>
                </a:solidFill>
              </a:rPr>
              <a:t>Object3D</a:t>
            </a:r>
            <a:r>
              <a:rPr lang="en">
                <a:solidFill>
                  <a:schemeClr val="dk1"/>
                </a:solidFill>
              </a:rPr>
              <a:t> it can be utilized similarly to other Object3D class.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Sprites are </a:t>
            </a:r>
            <a:r>
              <a:rPr lang="en">
                <a:solidFill>
                  <a:schemeClr val="dk1"/>
                </a:solidFill>
              </a:rPr>
              <a:t>generally</a:t>
            </a:r>
            <a:r>
              <a:rPr lang="en">
                <a:solidFill>
                  <a:schemeClr val="dk1"/>
                </a:solidFill>
              </a:rPr>
              <a:t> used when little to single ‘particle’ is needed with greater control over it.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288" y="39467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7263">
            <a:off x="8124400" y="64135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1046725" y="4020025"/>
            <a:ext cx="4367100" cy="400200"/>
          </a:xfrm>
          <a:prstGeom prst="rect">
            <a:avLst/>
          </a:prstGeom>
          <a:solidFill>
            <a:srgbClr val="5F819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Points( geometry : </a:t>
            </a:r>
            <a:r>
              <a:rPr lang="en">
                <a:solidFill>
                  <a:srgbClr val="B3C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BufferGeometry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material : </a:t>
            </a:r>
            <a:r>
              <a:rPr lang="en">
                <a:solidFill>
                  <a:srgbClr val="B3C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Material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970525" y="3619825"/>
            <a:ext cx="39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Constructor:</a:t>
            </a:r>
            <a:endParaRPr b="1"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575" y="1747512"/>
            <a:ext cx="3189126" cy="16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948600" y="1015750"/>
            <a:ext cx="5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SpriteMaterial</a:t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948600" y="1767050"/>
            <a:ext cx="42849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SpriteMaterial is the default material for THREE.Sprite.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288" y="3946750"/>
            <a:ext cx="599200" cy="5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7263">
            <a:off x="8124400" y="641350"/>
            <a:ext cx="5992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1046725" y="2496025"/>
            <a:ext cx="2987700" cy="400200"/>
          </a:xfrm>
          <a:prstGeom prst="rect">
            <a:avLst/>
          </a:prstGeom>
          <a:solidFill>
            <a:srgbClr val="5F819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Sprite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Material( parameters : </a:t>
            </a:r>
            <a:r>
              <a:rPr lang="en">
                <a:solidFill>
                  <a:srgbClr val="B3C3CE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)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970525" y="2095825"/>
            <a:ext cx="399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Constructor:</a:t>
            </a:r>
            <a:endParaRPr b="1"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948600" y="3062450"/>
            <a:ext cx="42849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Similarly to PointsMaterial </a:t>
            </a:r>
            <a:r>
              <a:rPr lang="en">
                <a:solidFill>
                  <a:schemeClr val="dk1"/>
                </a:solidFill>
              </a:rPr>
              <a:t>As it is a part of the </a:t>
            </a:r>
            <a:r>
              <a:rPr b="1" lang="en">
                <a:solidFill>
                  <a:schemeClr val="dk1"/>
                </a:solidFill>
              </a:rPr>
              <a:t>Material</a:t>
            </a:r>
            <a:r>
              <a:rPr lang="en">
                <a:solidFill>
                  <a:schemeClr val="dk1"/>
                </a:solidFill>
              </a:rPr>
              <a:t> class, its parameters can have the same properties like most of the other materials in Three.js, with an exception of </a:t>
            </a:r>
            <a:r>
              <a:rPr b="1" lang="en">
                <a:solidFill>
                  <a:schemeClr val="dk1"/>
                </a:solidFill>
              </a:rPr>
              <a:t>ClippingPlanes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650" y="1359902"/>
            <a:ext cx="2348241" cy="243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720000" y="2664375"/>
            <a:ext cx="47664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</a:t>
            </a:r>
            <a:endParaRPr/>
          </a:p>
        </p:txBody>
      </p:sp>
      <p:sp>
        <p:nvSpPr>
          <p:cNvPr id="289" name="Google Shape;289;p36"/>
          <p:cNvSpPr txBox="1"/>
          <p:nvPr>
            <p:ph idx="2" type="title"/>
          </p:nvPr>
        </p:nvSpPr>
        <p:spPr>
          <a:xfrm>
            <a:off x="2574750" y="1443175"/>
            <a:ext cx="1056900" cy="1061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964" y="1061248"/>
            <a:ext cx="881600" cy="8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88" y="1402700"/>
            <a:ext cx="599200" cy="5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utalist Style Planner for College by Slidesgo">
  <a:themeElements>
    <a:clrScheme name="Simple Light">
      <a:dk1>
        <a:srgbClr val="FFFFFF"/>
      </a:dk1>
      <a:lt1>
        <a:srgbClr val="000000"/>
      </a:lt1>
      <a:dk2>
        <a:srgbClr val="B392EA"/>
      </a:dk2>
      <a:lt2>
        <a:srgbClr val="F99FFB"/>
      </a:lt2>
      <a:accent1>
        <a:srgbClr val="3DE3B3"/>
      </a:accent1>
      <a:accent2>
        <a:srgbClr val="7FD8E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E3B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